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2%20&#1075;&#1086;&#1076;\&#1055;&#1088;&#1077;&#1079;&#1077;&#1085;&#1090;&#1072;&#1094;&#1080;&#1103;%20&#1079;&#1072;%203%20&#1082;&#1074;.%202022%20&#1075;&#1086;&#1076;\&#1055;&#1088;&#1077;&#1079;&#1077;&#1085;&#1090;&#1072;&#1094;&#1080;&#1103;%20&#1042;&#1050;%20&#1079;&#1072;%203%20&#1082;&#1074;&#1072;&#1088;&#1090;&#1072;&#1083;%202022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021%20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2%20&#1075;&#1086;&#1076;\&#1055;&#1088;&#1077;&#1079;&#1077;&#1085;&#1090;&#1072;&#1094;&#1080;&#1103;%20&#1079;&#1072;%203%20&#1082;&#1074;.%202022%20&#1075;&#1086;&#1076;\&#1055;&#1088;&#1077;&#1079;&#1077;&#1085;&#1090;&#1072;&#1094;&#1080;&#1103;%20&#1042;&#1050;%20&#1079;&#1072;%203%20&#1082;&#1074;&#1072;&#1088;&#1090;&#1072;&#1083;%202022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84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8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19667.400000000001</c:v>
                </c:pt>
                <c:pt idx="1">
                  <c:v>18446.7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8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350</c:v>
                </c:pt>
                <c:pt idx="1">
                  <c:v>321.60000000000002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E-2"/>
                  <c:y val="-6.018518518518516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108628.2</c:v>
                </c:pt>
                <c:pt idx="1">
                  <c:v>72014.8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shape val="cylinder"/>
        <c:axId val="80796672"/>
        <c:axId val="80823040"/>
        <c:axId val="0"/>
      </c:bar3DChart>
      <c:catAx>
        <c:axId val="80796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823040"/>
        <c:crosses val="autoZero"/>
        <c:auto val="1"/>
        <c:lblAlgn val="ctr"/>
        <c:lblOffset val="100"/>
      </c:catAx>
      <c:valAx>
        <c:axId val="80823040"/>
        <c:scaling>
          <c:orientation val="minMax"/>
        </c:scaling>
        <c:axPos val="l"/>
        <c:majorGridlines/>
        <c:numFmt formatCode="General" sourceLinked="1"/>
        <c:tickLblPos val="nextTo"/>
        <c:crossAx val="80796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8410073413671835E-2"/>
          <c:y val="2.7690271256410146E-2"/>
          <c:w val="0.59317794581329641"/>
          <c:h val="0.88196194574871756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baseline="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7.360842087989472E-2"/>
          <c:y val="8.7057661666284661E-2"/>
          <c:w val="0.5515710476067196"/>
          <c:h val="0.80802449516861008"/>
        </c:manualLayout>
      </c:layout>
      <c:pie3DChart>
        <c:varyColors val="1"/>
        <c:ser>
          <c:idx val="0"/>
          <c:order val="0"/>
          <c:spPr>
            <a:ln w="28575">
              <a:noFill/>
            </a:ln>
          </c:spPr>
          <c:dLbls>
            <c:dLbl>
              <c:idx val="1"/>
              <c:layout>
                <c:manualLayout>
                  <c:x val="8.0383881426586312E-2"/>
                  <c:y val="5.4427407100428316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1.1795584375482485E-2"/>
                  <c:y val="4.7988103654225893E-2"/>
                </c:manualLayout>
              </c:layout>
              <c:dLblPos val="bestFit"/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'!$A$5:$A$13</c:f>
              <c:strCache>
                <c:ptCount val="9"/>
                <c:pt idx="0">
                  <c:v>Общегосударственные вопросы</c:v>
                </c:pt>
                <c:pt idx="1">
                  <c:v>Другие общегосударственные вопросы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'структура расходов '!$B$5:$B$13</c:f>
              <c:numCache>
                <c:formatCode>#,##0.00</c:formatCode>
                <c:ptCount val="9"/>
                <c:pt idx="0">
                  <c:v>13212.9</c:v>
                </c:pt>
                <c:pt idx="1">
                  <c:v>1836.9</c:v>
                </c:pt>
                <c:pt idx="2">
                  <c:v>628.4</c:v>
                </c:pt>
                <c:pt idx="3">
                  <c:v>1291.8</c:v>
                </c:pt>
                <c:pt idx="4">
                  <c:v>54.5</c:v>
                </c:pt>
                <c:pt idx="5">
                  <c:v>60726.8</c:v>
                </c:pt>
                <c:pt idx="6">
                  <c:v>11556.8</c:v>
                </c:pt>
                <c:pt idx="7">
                  <c:v>332.3</c:v>
                </c:pt>
                <c:pt idx="8">
                  <c:v>40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-9939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                                                     сельского поселения Верхнеказымский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9 месяцев 2022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IMG_20200730_153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992888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16"/>
            <a:ext cx="7931224" cy="6845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60" y="14904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                       за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115616" y="908720"/>
          <a:ext cx="78488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008" y="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401788"/>
              </p:ext>
            </p:extLst>
          </p:nvPr>
        </p:nvGraphicFramePr>
        <p:xfrm>
          <a:off x="1043608" y="1196752"/>
          <a:ext cx="8100392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543"/>
                <a:gridCol w="2003324"/>
                <a:gridCol w="2177525"/>
              </a:tblGrid>
              <a:tr h="676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15311,3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14571,3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1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1420,0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6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</a:p>
                  </a:txBody>
                  <a:tcPr/>
                </a:tc>
              </a:tr>
              <a:tr h="54269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5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17243,4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16109,7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81906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                  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9535691"/>
              </p:ext>
            </p:extLst>
          </p:nvPr>
        </p:nvGraphicFramePr>
        <p:xfrm>
          <a:off x="1043608" y="1268760"/>
          <a:ext cx="8100392" cy="49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04"/>
                <a:gridCol w="2351640"/>
                <a:gridCol w="2003248"/>
              </a:tblGrid>
              <a:tr h="9706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560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8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2304,8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264" y="33184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8203856"/>
              </p:ext>
            </p:extLst>
          </p:nvPr>
        </p:nvGraphicFramePr>
        <p:xfrm>
          <a:off x="1043607" y="908720"/>
          <a:ext cx="7920881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70"/>
                <a:gridCol w="2185425"/>
                <a:gridCol w="2276486"/>
              </a:tblGrid>
              <a:tr h="6052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012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108628,2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72014,8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1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7090,6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5672,5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11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87488,5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53787,8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2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12151,7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                                 «Реализация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органов местного самоуправления 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2017-2023 годы»                    сельского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месяцев 2022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9132756"/>
              </p:ext>
            </p:extLst>
          </p:nvPr>
        </p:nvGraphicFramePr>
        <p:xfrm>
          <a:off x="1043608" y="1124744"/>
          <a:ext cx="79208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115616" y="908720"/>
          <a:ext cx="784887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IMG-20220802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88640"/>
            <a:ext cx="7848872" cy="640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4914</TotalTime>
  <Words>294</Words>
  <Application>Microsoft Office PowerPoint</Application>
  <PresentationFormat>Экран (4:3)</PresentationFormat>
  <Paragraphs>106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                       за 9 месяцев 2022 года  (тыс. руб.) </vt:lpstr>
      <vt:lpstr>Исполнение  налоговых доходов бюджета сельского  поселения Верхнеказымский за 9 месяцев 2022 года </vt:lpstr>
      <vt:lpstr>Состав неналоговых доходов бюджета                                     сельского поселения Верхнеказымский за 9 месяцев 2022 года </vt:lpstr>
      <vt:lpstr>Состав безвозмездных поступлений  сельского поселения Верхнеказымский за 9 месяцев 2022 года  </vt:lpstr>
      <vt:lpstr>Исполнение  расходов по основным мероприятиям муниципальной программы                                  «Реализация полномочий органов местного самоуправления на 2017-2023 годы»                    сельского поселения Верхнеказымский за 9 месяцев 2022 года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229</cp:revision>
  <dcterms:created xsi:type="dcterms:W3CDTF">2015-06-08T04:38:35Z</dcterms:created>
  <dcterms:modified xsi:type="dcterms:W3CDTF">2022-11-18T10:26:38Z</dcterms:modified>
</cp:coreProperties>
</file>